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0" r:id="rId2"/>
    <p:sldId id="256" r:id="rId3"/>
    <p:sldId id="302" r:id="rId4"/>
    <p:sldId id="257" r:id="rId5"/>
    <p:sldId id="258" r:id="rId6"/>
    <p:sldId id="261" r:id="rId7"/>
    <p:sldId id="304" r:id="rId8"/>
    <p:sldId id="305" r:id="rId9"/>
    <p:sldId id="306" r:id="rId10"/>
    <p:sldId id="307" r:id="rId11"/>
    <p:sldId id="309" r:id="rId12"/>
    <p:sldId id="308" r:id="rId13"/>
    <p:sldId id="310" r:id="rId14"/>
    <p:sldId id="267" r:id="rId15"/>
    <p:sldId id="268" r:id="rId16"/>
    <p:sldId id="269" r:id="rId17"/>
    <p:sldId id="270" r:id="rId18"/>
    <p:sldId id="295" r:id="rId19"/>
    <p:sldId id="311" r:id="rId2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433" autoAdjust="0"/>
  </p:normalViewPr>
  <p:slideViewPr>
    <p:cSldViewPr snapToGrid="0">
      <p:cViewPr varScale="1">
        <p:scale>
          <a:sx n="64" d="100"/>
          <a:sy n="64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89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01EFB-A51C-4B70-8B74-2F29CCBDEEEA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068B6-E6F4-4C9A-B6DA-95DAAD87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5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E4CEE-984D-4FE0-B15A-C2D32801A78C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273AC-4A2B-4E93-9569-33D24EA9F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7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4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ট্রেন</a:t>
            </a:r>
            <a:r>
              <a:rPr lang="bn-BD" baseline="0" dirty="0" smtClean="0"/>
              <a:t> এবং স্টেশন রাষ্ট্রীয় সম্পদ যা আমাদের নিকট আমানত।  শিক্ষার্থীদের দ্বারা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 করে নেওয়ার চেষ্টা করতে হবে । পরে শিক্ষক সুন্দর  করে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করে শুনাবেন।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3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নদী নালা,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বালুচর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রাষ্ট্রীয়</a:t>
            </a:r>
            <a:r>
              <a:rPr lang="bn-BD" baseline="0" dirty="0" smtClean="0"/>
              <a:t> সম্পদ যা আমাদের নিকট </a:t>
            </a:r>
            <a:r>
              <a:rPr lang="bn-BD" baseline="0" dirty="0" err="1" smtClean="0"/>
              <a:t>আমানত।শিক্ষার্থীদের</a:t>
            </a:r>
            <a:r>
              <a:rPr lang="bn-BD" baseline="0" dirty="0" smtClean="0"/>
              <a:t> দ্বারা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 করে নেওয়ার চেষ্টা করতে হবে । পরে শিক্ষক সুন্দর  করে </a:t>
            </a:r>
            <a:r>
              <a:rPr lang="bn-BD" baseline="0" dirty="0" err="1" smtClean="0"/>
              <a:t>হাদিসটি</a:t>
            </a:r>
            <a:r>
              <a:rPr lang="bn-BD" baseline="0" smtClean="0"/>
              <a:t> পাঠ করে শুনাবেন। 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48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নদী নালা,</a:t>
            </a:r>
            <a:r>
              <a:rPr lang="bn-BD" baseline="0" dirty="0" smtClean="0"/>
              <a:t> বালুচর রাষ্ট্রীয় সম্পদ যা আমাদের নিকট আমানত।  </a:t>
            </a:r>
            <a:r>
              <a:rPr lang="bn-BD" sz="1200" dirty="0" err="1" smtClean="0"/>
              <a:t>কুরআনের</a:t>
            </a:r>
            <a:r>
              <a:rPr lang="bn-BD" sz="1200" baseline="0" dirty="0" smtClean="0"/>
              <a:t> আয়াত শিক্ষার্থীদের দ্বারা </a:t>
            </a:r>
            <a:r>
              <a:rPr lang="bn-BD" sz="1200" baseline="0" dirty="0" err="1" smtClean="0"/>
              <a:t>তেলাওয়াত</a:t>
            </a:r>
            <a:r>
              <a:rPr lang="bn-BD" sz="1200" baseline="0" dirty="0" smtClean="0"/>
              <a:t> করে নেওয়ার চেষ্টা করতে হবে । পরে শিক্ষক সুন্দর  করে </a:t>
            </a:r>
            <a:r>
              <a:rPr lang="bn-BD" sz="1200" baseline="0" dirty="0" err="1" smtClean="0"/>
              <a:t>তেলাওয়াত</a:t>
            </a:r>
            <a:r>
              <a:rPr lang="bn-BD" sz="1200" baseline="0" dirty="0" smtClean="0"/>
              <a:t> করবেন। </a:t>
            </a:r>
            <a:endParaRPr lang="en-US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2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</a:t>
            </a:r>
            <a:r>
              <a:rPr lang="bn-BD" baseline="0" dirty="0" err="1" smtClean="0"/>
              <a:t>নিশ্চত</a:t>
            </a:r>
            <a:r>
              <a:rPr lang="bn-BD" baseline="0" dirty="0" smtClean="0"/>
              <a:t> করতে হবে । আগামী দিন এই কাজ কয়েক জনের  দেখতে হবে এবং বাকি কাজ </a:t>
            </a:r>
            <a:r>
              <a:rPr lang="bn-BD" baseline="0" dirty="0" err="1" smtClean="0"/>
              <a:t>দলনেতার</a:t>
            </a:r>
            <a:r>
              <a:rPr lang="bn-BD" baseline="0" dirty="0" smtClean="0"/>
              <a:t> দ্বারা মূল্যায়ন করে নেওয়া যেতে পারে।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62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01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</a:t>
            </a:r>
            <a:r>
              <a:rPr lang="bn-BD" baseline="0" dirty="0" err="1" smtClean="0"/>
              <a:t>নিশ্চত</a:t>
            </a:r>
            <a:r>
              <a:rPr lang="bn-BD" baseline="0" dirty="0" smtClean="0"/>
              <a:t> করতে হবে । আগামী দিন এই কাজ কয়েক জনের  দেখতে হবে এবং বাকি কাজ </a:t>
            </a:r>
            <a:r>
              <a:rPr lang="bn-BD" baseline="0" dirty="0" err="1" smtClean="0"/>
              <a:t>দলনেতার</a:t>
            </a:r>
            <a:r>
              <a:rPr lang="bn-BD" baseline="0" dirty="0" smtClean="0"/>
              <a:t> দ্বারা মূল্যায়ন করে নেওয়া যেতে পারে।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78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ভোট যে একটি আমানত তা শিক্ষা</a:t>
            </a:r>
            <a:r>
              <a:rPr lang="bn-BD" baseline="0" dirty="0" smtClean="0"/>
              <a:t> দেওয়া এ </a:t>
            </a:r>
            <a:r>
              <a:rPr lang="bn-BD" baseline="0" smtClean="0"/>
              <a:t>ছবির উদ্দেশ্য</a:t>
            </a:r>
            <a:r>
              <a:rPr lang="bn-BD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2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শিক্ষার্থীরা</a:t>
            </a:r>
            <a:r>
              <a:rPr lang="bn-BD" baseline="0" dirty="0" smtClean="0"/>
              <a:t> বিভিন্ন উত্তর দিবে তা থেকে সঠিক উত্তর গ্রহণ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9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7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</a:t>
            </a:r>
            <a:r>
              <a:rPr lang="bn-BD" baseline="0" dirty="0" err="1" smtClean="0"/>
              <a:t>শিখনফল</a:t>
            </a:r>
            <a:r>
              <a:rPr lang="bn-BD" baseline="0" dirty="0" smtClean="0"/>
              <a:t> পড়ে নেওয়া যেতে পারে। </a:t>
            </a:r>
            <a:r>
              <a:rPr lang="bn-BD" dirty="0" err="1" smtClean="0"/>
              <a:t>সম্মানিত</a:t>
            </a:r>
            <a:r>
              <a:rPr lang="bn-BD" baseline="0" dirty="0" smtClean="0"/>
              <a:t> শিক্ষকমণ্ডলী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3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bn-BD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দু’টি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বুঝানো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bn-BD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/>
              <a:t>শিক্ষার্থীদের</a:t>
            </a:r>
            <a:r>
              <a:rPr lang="bn-BD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ভিডিও না</a:t>
            </a:r>
            <a:r>
              <a:rPr lang="bn-BD" baseline="0" dirty="0" smtClean="0"/>
              <a:t> চললে কুইক টাইম সফ্ট দিতে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</a:t>
            </a:r>
            <a:r>
              <a:rPr lang="bn-BD" baseline="0" dirty="0" err="1" smtClean="0"/>
              <a:t>একজনের</a:t>
            </a:r>
            <a:r>
              <a:rPr lang="bn-BD" baseline="0" dirty="0" smtClean="0"/>
              <a:t> খাতা অন্যের মাধ্যমে মূল্যায়ন করে নেওয়া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গ্যাস </a:t>
            </a:r>
            <a:r>
              <a:rPr lang="bn-BD" baseline="0" dirty="0" err="1" smtClean="0"/>
              <a:t>ক্ষেত্রে,বিদ্যু</a:t>
            </a:r>
            <a:r>
              <a:rPr lang="bn-BD" baseline="0" dirty="0" smtClean="0"/>
              <a:t>ৎ কেন্দ্র রাষ্ট্রীয় সম্পদ যা আমাদের নিকট আমানত।  </a:t>
            </a:r>
            <a:r>
              <a:rPr lang="bn-BD" sz="1200" dirty="0" err="1" smtClean="0"/>
              <a:t>কুরআনের</a:t>
            </a:r>
            <a:r>
              <a:rPr lang="bn-BD" sz="1200" baseline="0" dirty="0" smtClean="0"/>
              <a:t> আয়াত শিক্ষার্থীদের দ্বারা </a:t>
            </a:r>
            <a:r>
              <a:rPr lang="bn-BD" sz="1200" baseline="0" dirty="0" err="1" smtClean="0"/>
              <a:t>তেলাওয়াত</a:t>
            </a:r>
            <a:r>
              <a:rPr lang="bn-BD" sz="1200" baseline="0" dirty="0" smtClean="0"/>
              <a:t> করে নেওয়ার চেষ্টা করতে হবে । পরে শিক্ষক সুন্দর  করে </a:t>
            </a:r>
            <a:r>
              <a:rPr lang="bn-BD" sz="1200" baseline="0" dirty="0" err="1" smtClean="0"/>
              <a:t>তেলাওয়াত</a:t>
            </a:r>
            <a:r>
              <a:rPr lang="bn-BD" sz="1200" baseline="0" dirty="0" smtClean="0"/>
              <a:t> করবেন। </a:t>
            </a:r>
            <a:endParaRPr lang="en-US" sz="1200" dirty="0" smtClean="0"/>
          </a:p>
          <a:p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1FA3-FF7B-4E58-AD11-9CCE86F20D84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B9B-6543-42AB-BE9F-0AEE4A5B1980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5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335-FC5E-4A2A-B73E-17EA6B213B9C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2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351-FD51-4E67-8C85-8ECE1CFCA79F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7FE5-16A3-451D-AE47-C63F7E80568D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6C7-B7CB-4646-9418-56F6CA52D9C5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952-69A0-428B-8C07-43B2066FAD3C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F5A68-1570-4377-9828-7229E21FE602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4476" y="6394080"/>
            <a:ext cx="2774011" cy="372161"/>
          </a:xfrm>
          <a:ln w="28575">
            <a:solidFill>
              <a:srgbClr val="00B050"/>
            </a:solidFill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  <a:cs typeface="NikoshBAN" panose="02000000000000000000" pitchFamily="2" charset="0"/>
              </a:defRPr>
            </a:lvl1pPr>
          </a:lstStyle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  <a:ln w="38100">
            <a:solidFill>
              <a:srgbClr val="00B050"/>
            </a:solidFill>
          </a:ln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B6C7F854-B571-47C3-B81D-C3C225D692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 userDrawn="1"/>
        </p:nvSpPr>
        <p:spPr>
          <a:xfrm>
            <a:off x="3066760" y="6358595"/>
            <a:ext cx="576775" cy="429066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 userDrawn="1"/>
        </p:nvSpPr>
        <p:spPr>
          <a:xfrm>
            <a:off x="3713872" y="6358596"/>
            <a:ext cx="506437" cy="443132"/>
          </a:xfrm>
          <a:prstGeom prst="actionButtonHom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7" name="Action Button: Information 6">
            <a:hlinkClick r:id="" action="ppaction://hlinkshowjump?jump=endshow" highlightClick="1"/>
          </p:cNvPr>
          <p:cNvSpPr/>
          <p:nvPr userDrawn="1"/>
        </p:nvSpPr>
        <p:spPr>
          <a:xfrm>
            <a:off x="4318777" y="6358596"/>
            <a:ext cx="506437" cy="457200"/>
          </a:xfrm>
          <a:prstGeom prst="actionButtonInformation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 userDrawn="1"/>
        </p:nvSpPr>
        <p:spPr>
          <a:xfrm>
            <a:off x="4895564" y="6344530"/>
            <a:ext cx="548640" cy="48533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354" y="-1554"/>
            <a:ext cx="74246" cy="631718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0" y="44323"/>
            <a:ext cx="9137357" cy="6271304"/>
            <a:chOff x="-556065" y="703385"/>
            <a:chExt cx="9137357" cy="5609688"/>
          </a:xfrm>
        </p:grpSpPr>
        <p:cxnSp>
          <p:nvCxnSpPr>
            <p:cNvPr id="11" name="Straight Connector 10"/>
            <p:cNvCxnSpPr/>
            <p:nvPr userDrawn="1"/>
          </p:nvCxnSpPr>
          <p:spPr>
            <a:xfrm flipH="1">
              <a:off x="8525022" y="703385"/>
              <a:ext cx="28136" cy="559894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556065" y="703385"/>
              <a:ext cx="913735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-481819" y="6302326"/>
              <a:ext cx="9034976" cy="1074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 userDrawn="1"/>
        </p:nvSpPr>
        <p:spPr>
          <a:xfrm>
            <a:off x="5514554" y="6404316"/>
            <a:ext cx="2994446" cy="3657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ইসলাম, </a:t>
            </a:r>
            <a:r>
              <a:rPr lang="bn-BD" sz="1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</a:t>
            </a:r>
            <a:r>
              <a:rPr lang="bn-BD" sz="1600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শিক্ষক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" y="123096"/>
            <a:ext cx="1481728" cy="15084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12" y="4729763"/>
            <a:ext cx="1481728" cy="15084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16843" y="4729763"/>
            <a:ext cx="1481728" cy="150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4047" y="120498"/>
            <a:ext cx="1481728" cy="15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 animBg="1"/>
      <p:bldP spid="16" grpId="1" uiExpand="1" build="allAtOnce" animBg="1"/>
    </p:bldLst>
  </p:timing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8DC8-AAB4-49C2-9DBD-8A68BA9DAD14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0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D6C7-43CC-41C8-BAA3-51C11047C9E7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8ED4-7BD2-4EC7-81A4-C5066E6F75C1}" type="datetime10">
              <a:rPr lang="bn-BD" smtClean="0"/>
              <a:t>রবিবার, 16 অক্টোবর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tm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792051" y="690900"/>
            <a:ext cx="7747906" cy="538787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just"/>
            <a:r>
              <a:rPr lang="en-US" sz="2800" dirty="0" err="1"/>
              <a:t>এই</a:t>
            </a:r>
            <a:r>
              <a:rPr lang="en-US" sz="2800" dirty="0"/>
              <a:t> </a:t>
            </a:r>
            <a:r>
              <a:rPr lang="bn-BD" sz="2800" dirty="0"/>
              <a:t>কন্টেন্টটি </a:t>
            </a:r>
            <a:r>
              <a:rPr lang="en-US" sz="2800" dirty="0"/>
              <a:t> </a:t>
            </a:r>
            <a:r>
              <a:rPr lang="en-US" sz="2800" dirty="0" err="1"/>
              <a:t>শ্রে</a:t>
            </a:r>
            <a:r>
              <a:rPr lang="bn-BD" sz="2800" dirty="0"/>
              <a:t>ণি </a:t>
            </a:r>
            <a:r>
              <a:rPr lang="en-US" sz="2800" dirty="0" err="1"/>
              <a:t>কক্ষে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সময়</a:t>
            </a:r>
            <a:r>
              <a:rPr lang="en-US" sz="2800" dirty="0"/>
              <a:t> </a:t>
            </a:r>
            <a:r>
              <a:rPr lang="bn-BD" sz="2800" dirty="0"/>
              <a:t>কিছু</a:t>
            </a:r>
            <a:r>
              <a:rPr lang="en-US" sz="2800" dirty="0"/>
              <a:t> </a:t>
            </a:r>
            <a:r>
              <a:rPr lang="bn-BD" sz="2800" dirty="0"/>
              <a:t>নির্দেশনা</a:t>
            </a:r>
            <a:r>
              <a:rPr lang="en-US" sz="2800" dirty="0"/>
              <a:t> </a:t>
            </a:r>
            <a:r>
              <a:rPr lang="bn-BD" sz="2800" dirty="0"/>
              <a:t>প্রয়োজনীয়</a:t>
            </a:r>
            <a:r>
              <a:rPr lang="en-US" sz="2800" dirty="0"/>
              <a:t> </a:t>
            </a:r>
            <a:r>
              <a:rPr lang="en-US" sz="2800" dirty="0" err="1"/>
              <a:t>স্লাইডের</a:t>
            </a:r>
            <a:r>
              <a:rPr lang="en-US" sz="2800" dirty="0"/>
              <a:t> slide</a:t>
            </a:r>
            <a:r>
              <a:rPr lang="bn-BD" sz="2800" dirty="0"/>
              <a:t> </a:t>
            </a:r>
            <a:r>
              <a:rPr lang="en-US" sz="2800" dirty="0"/>
              <a:t>note এ </a:t>
            </a:r>
            <a:r>
              <a:rPr lang="en-US" sz="2800" dirty="0" err="1"/>
              <a:t>সংযোজন</a:t>
            </a:r>
            <a:r>
              <a:rPr lang="en-US" sz="2800" dirty="0"/>
              <a:t> </a:t>
            </a:r>
            <a:r>
              <a:rPr lang="en-US" sz="2800" dirty="0" err="1"/>
              <a:t>করা</a:t>
            </a:r>
            <a:r>
              <a:rPr lang="en-US" sz="2800" dirty="0"/>
              <a:t> </a:t>
            </a:r>
            <a:r>
              <a:rPr lang="en-US" sz="2800" dirty="0" err="1"/>
              <a:t>হয়েছে</a:t>
            </a:r>
            <a:r>
              <a:rPr lang="en-US" sz="2800" dirty="0"/>
              <a:t>। </a:t>
            </a:r>
            <a:r>
              <a:rPr lang="en-US" sz="2800" dirty="0" err="1"/>
              <a:t>আশা</a:t>
            </a:r>
            <a:r>
              <a:rPr lang="en-US" sz="2800" dirty="0"/>
              <a:t> </a:t>
            </a:r>
            <a:r>
              <a:rPr lang="en-US" sz="2800" dirty="0" err="1"/>
              <a:t>করি</a:t>
            </a:r>
            <a:r>
              <a:rPr lang="en-US" sz="2800" dirty="0"/>
              <a:t> </a:t>
            </a:r>
            <a:r>
              <a:rPr lang="en-US" sz="2800" dirty="0" err="1"/>
              <a:t>সম্মানিত</a:t>
            </a:r>
            <a:r>
              <a:rPr lang="bn-BD" sz="2800" dirty="0"/>
              <a:t> </a:t>
            </a:r>
            <a:r>
              <a:rPr lang="en-US" sz="2800" dirty="0" err="1"/>
              <a:t>শিক্ষক</a:t>
            </a:r>
            <a:r>
              <a:rPr lang="bn-BD" sz="2800" dirty="0"/>
              <a:t>মণ্ডলী</a:t>
            </a:r>
            <a:r>
              <a:rPr lang="en-US" sz="2800" dirty="0"/>
              <a:t> </a:t>
            </a:r>
            <a:r>
              <a:rPr lang="en-US" sz="2800" dirty="0" err="1"/>
              <a:t>পাঠটি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পূর্বে</a:t>
            </a:r>
            <a:r>
              <a:rPr lang="en-US" sz="2800" dirty="0"/>
              <a:t> </a:t>
            </a:r>
            <a:r>
              <a:rPr lang="en-US" sz="2800" dirty="0" err="1"/>
              <a:t>উল্লেখিত</a:t>
            </a:r>
            <a:r>
              <a:rPr lang="en-US" sz="2800" dirty="0"/>
              <a:t> note</a:t>
            </a:r>
            <a:r>
              <a:rPr lang="bn-BD" sz="2800" dirty="0"/>
              <a:t> </a:t>
            </a:r>
            <a:r>
              <a:rPr lang="en-US" sz="2800" dirty="0" err="1"/>
              <a:t>দেখে</a:t>
            </a:r>
            <a:r>
              <a:rPr lang="en-US" sz="2800" dirty="0"/>
              <a:t> </a:t>
            </a:r>
            <a:r>
              <a:rPr lang="bn-BD" sz="2800" dirty="0"/>
              <a:t>নিবেন</a:t>
            </a:r>
            <a:r>
              <a:rPr lang="en-US" sz="2800" dirty="0"/>
              <a:t>।</a:t>
            </a:r>
            <a:r>
              <a:rPr lang="bn-BD" sz="2800" dirty="0"/>
              <a:t> এছাড়াও শিক্ষকমণ্ডলী </a:t>
            </a:r>
            <a:r>
              <a:rPr lang="en-US" sz="2800" dirty="0"/>
              <a:t> </a:t>
            </a:r>
            <a:r>
              <a:rPr lang="bn-BD" sz="2800" dirty="0"/>
              <a:t> প্রয়োজনবোধে তার নিজস্ব কৌশল প্রয়োগ করতে পারবেন </a:t>
            </a:r>
            <a:r>
              <a:rPr lang="bn-BD" sz="2800" dirty="0" smtClean="0"/>
              <a:t>।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2800" dirty="0"/>
              <a:t> </a:t>
            </a:r>
            <a:r>
              <a:rPr lang="bn-BD" sz="2800" dirty="0"/>
              <a:t>চেপে পাঠ উপস্থাপন শুরু করবেন</a:t>
            </a:r>
            <a:r>
              <a:rPr lang="bn-BD" sz="2800" dirty="0" smtClean="0"/>
              <a:t>।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9701" y="229235"/>
            <a:ext cx="799260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bn-BD" sz="2400" dirty="0"/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8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9860" y="4995000"/>
            <a:ext cx="8835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bn-BD" sz="2800" dirty="0" smtClean="0"/>
              <a:t>অর্থ-</a:t>
            </a:r>
            <a:r>
              <a:rPr lang="bn-IN" sz="2800" dirty="0"/>
              <a:t> </a:t>
            </a:r>
            <a:r>
              <a:rPr lang="bn-IN" sz="2800" dirty="0" smtClean="0"/>
              <a:t>‘</a:t>
            </a:r>
            <a:r>
              <a:rPr lang="bn-BD" sz="2800" dirty="0" smtClean="0"/>
              <a:t>নিশ্চয় আল্লাহ তোমাদের নির্দেশ দিচ্ছেন যে তোমরা যেন আমানতসমূহ তার মালিককে যথাযথভাবে ফেরত দাও।’  </a:t>
            </a:r>
            <a:r>
              <a:rPr lang="bn-BD" sz="2400" dirty="0" smtClean="0"/>
              <a:t>( সূরা আন নিসা, আয়াত ৫৮)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9" y="2076449"/>
            <a:ext cx="4039396" cy="2350953"/>
          </a:xfrm>
          <a:prstGeom prst="rect">
            <a:avLst/>
          </a:prstGeom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779395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</p:spPr>
        <p:txBody>
          <a:bodyPr/>
          <a:lstStyle/>
          <a:p>
            <a:fld id="{B6C7F854-B571-47C3-B81D-C3C225D692F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01" y="2095500"/>
            <a:ext cx="4210276" cy="233190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67" y="5026997"/>
            <a:ext cx="6010928" cy="951095"/>
          </a:xfrm>
          <a:prstGeom prst="rect">
            <a:avLst/>
          </a:prstGeom>
          <a:blipFill dpi="0" rotWithShape="1">
            <a:blip r:embed="rId8">
              <a:alphaModFix amt="45000"/>
            </a:blip>
            <a:srcRect/>
            <a:tile tx="0" ty="0" sx="100000" sy="100000" flip="none" algn="tl"/>
          </a:blipFill>
        </p:spPr>
      </p:pic>
      <p:sp>
        <p:nvSpPr>
          <p:cNvPr id="19" name="Rounded Rectangle 18"/>
          <p:cNvSpPr/>
          <p:nvPr/>
        </p:nvSpPr>
        <p:spPr>
          <a:xfrm>
            <a:off x="2100931" y="168386"/>
            <a:ext cx="4954930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20000"/>
                  <a:lumOff val="80000"/>
                </a:schemeClr>
              </a:gs>
              <a:gs pos="30000">
                <a:schemeClr val="accent6">
                  <a:lumMod val="40000"/>
                  <a:lumOff val="60000"/>
                </a:schemeClr>
              </a:gs>
              <a:gs pos="15048">
                <a:srgbClr val="CEE1F2"/>
              </a:gs>
              <a:gs pos="83018">
                <a:srgbClr val="CEE1F2"/>
              </a:gs>
              <a:gs pos="92035">
                <a:schemeClr val="accent1">
                  <a:lumMod val="30000"/>
                  <a:lumOff val="70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আমানত রক্ষার গুরুত্ব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901" y="950104"/>
            <a:ext cx="8582799" cy="4572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bn-BD" sz="3600" dirty="0" smtClean="0"/>
              <a:t>আমানত রক্ষার প্রতি গুরুত্বারোপ করে আল্লাহ তায়ালা বলেন- 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1037492" y="1565089"/>
            <a:ext cx="1898277" cy="365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bn-BD" sz="3600" dirty="0" smtClean="0"/>
              <a:t>বিদ্যুৎ ক্ষেত্র </a:t>
            </a:r>
            <a:endParaRPr lang="en-US" sz="3600" dirty="0"/>
          </a:p>
        </p:txBody>
      </p:sp>
      <p:sp>
        <p:nvSpPr>
          <p:cNvPr id="23" name="Rectangle 22"/>
          <p:cNvSpPr/>
          <p:nvPr/>
        </p:nvSpPr>
        <p:spPr>
          <a:xfrm>
            <a:off x="5619875" y="1609654"/>
            <a:ext cx="1731564" cy="365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bn-BD" sz="3600" dirty="0" smtClean="0"/>
              <a:t>গ্যাস ক্ষেত্র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476142" y="4494057"/>
            <a:ext cx="2130711" cy="365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bn-BD" sz="3200" dirty="0" smtClean="0"/>
              <a:t>দেশের আমানত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856517" y="4484532"/>
            <a:ext cx="2130711" cy="365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bn-BD" sz="3200" dirty="0" smtClean="0"/>
              <a:t>দেশের আমানত</a:t>
            </a:r>
            <a:endParaRPr lang="en-US" sz="3200" dirty="0"/>
          </a:p>
        </p:txBody>
      </p:sp>
      <p:pic>
        <p:nvPicPr>
          <p:cNvPr id="15" name="---ঝিনাইদাহে প্রতিবন্ধী কর্মীদের টাকা আত্মসাৎ করে পালানোর অভিযোগ উঠেছে (২৯-_০৬-_১৪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5713" y="4024715"/>
            <a:ext cx="1563451" cy="11725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99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20" grpId="0" animBg="1"/>
      <p:bldP spid="22" grpId="0" animBg="1"/>
      <p:bldP spid="23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66" y="1569144"/>
            <a:ext cx="4788977" cy="3297324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822258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</p:spPr>
        <p:txBody>
          <a:bodyPr/>
          <a:lstStyle/>
          <a:p>
            <a:fld id="{B6C7F854-B571-47C3-B81D-C3C225D692F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57" y="5505119"/>
            <a:ext cx="5674692" cy="66805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901138" y="149969"/>
            <a:ext cx="4954930" cy="6858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আমানত রক্ষার গুরুত্ব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4325" y="5365858"/>
            <a:ext cx="8829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bn-BD" sz="3600" dirty="0" smtClean="0"/>
              <a:t>অর্থঃ ‘যার আমানতদারি নেই, তার </a:t>
            </a:r>
            <a:r>
              <a:rPr lang="bn-IN" sz="3600" dirty="0" smtClean="0"/>
              <a:t>ঈ</a:t>
            </a:r>
            <a:r>
              <a:rPr lang="bn-BD" sz="3600" dirty="0" smtClean="0"/>
              <a:t>মানও </a:t>
            </a:r>
            <a:r>
              <a:rPr lang="bn-BD" sz="3600" b="1" dirty="0" smtClean="0"/>
              <a:t>নেই</a:t>
            </a:r>
            <a:r>
              <a:rPr lang="bn-BD" sz="3600" dirty="0" smtClean="0"/>
              <a:t>।’  </a:t>
            </a:r>
            <a:r>
              <a:rPr lang="bn-BD" sz="4000" dirty="0" smtClean="0"/>
              <a:t>(বায়হাকি</a:t>
            </a:r>
            <a:r>
              <a:rPr lang="en-US" sz="4000" dirty="0" smtClean="0"/>
              <a:t>)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1703908" y="5260750"/>
            <a:ext cx="564609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400" b="1" dirty="0" smtClean="0"/>
              <a:t>এ ব্যাপারে মহানবী (স.) বলেন- </a:t>
            </a:r>
            <a:endParaRPr lang="en-US" sz="4400" b="1" dirty="0"/>
          </a:p>
        </p:txBody>
      </p:sp>
      <p:sp>
        <p:nvSpPr>
          <p:cNvPr id="25" name="Rectangle 24"/>
          <p:cNvSpPr/>
          <p:nvPr/>
        </p:nvSpPr>
        <p:spPr>
          <a:xfrm>
            <a:off x="1581279" y="838338"/>
            <a:ext cx="58913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আমানত রক্ষা করা </a:t>
            </a:r>
            <a:r>
              <a:rPr lang="bn-IN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ঈ</a:t>
            </a:r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মানের অঙ্গ 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325" y="5322304"/>
            <a:ext cx="865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600" dirty="0"/>
              <a:t>ট্রেন এবং স্টেশন রাষ্ট্রীয় সম্পদ যা আমাদের নিকট আমানত। 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5714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30" y="1417273"/>
            <a:ext cx="5137594" cy="3201221"/>
          </a:xfrm>
          <a:prstGeom prst="rect">
            <a:avLst/>
          </a:prstGeom>
        </p:spPr>
      </p:pic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3122295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</p:spPr>
        <p:txBody>
          <a:bodyPr/>
          <a:lstStyle/>
          <a:p>
            <a:fld id="{B6C7F854-B571-47C3-B81D-C3C225D692F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3" y="5247618"/>
            <a:ext cx="8720680" cy="9126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358106" y="182674"/>
            <a:ext cx="4357487" cy="581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আমানত রক্ষার গুরুত্ব</a:t>
            </a:r>
            <a:endParaRPr lang="en-US" sz="4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73" y="5083030"/>
            <a:ext cx="8814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bn-BD" sz="3200" b="1" dirty="0" smtClean="0"/>
              <a:t>অর্থঃ ‘মুনাফিকের চিহ্ন তিনটি, যখন কথা বলে মিথ্যা বলে, যখন ওয়াদা করে ভঙ্গ করে, আমানতের খেয়ানত করে।’</a:t>
            </a:r>
            <a:r>
              <a:rPr lang="bn-BD" sz="2400" b="1" dirty="0" smtClean="0"/>
              <a:t>(বুখারি ও মুসলিম ) </a:t>
            </a:r>
            <a:endParaRPr lang="en-US" sz="3200" b="1" dirty="0"/>
          </a:p>
        </p:txBody>
      </p:sp>
      <p:sp>
        <p:nvSpPr>
          <p:cNvPr id="17" name="Rectangle 16"/>
          <p:cNvSpPr/>
          <p:nvPr/>
        </p:nvSpPr>
        <p:spPr>
          <a:xfrm>
            <a:off x="1520993" y="5321729"/>
            <a:ext cx="5630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400" dirty="0" smtClean="0">
                <a:solidFill>
                  <a:schemeClr val="accent2"/>
                </a:solidFill>
              </a:rPr>
              <a:t>এ ব্যাপারে মহানবী (স.) বলেন-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5176" y="740567"/>
            <a:ext cx="625523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3600" dirty="0" smtClean="0"/>
              <a:t>আমানতের খেয়ানত করা মুনাফিকের লক্ষণ 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725561" y="4647782"/>
            <a:ext cx="7637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600" dirty="0" smtClean="0">
                <a:solidFill>
                  <a:srgbClr val="00B050"/>
                </a:solidFill>
              </a:rPr>
              <a:t>সেতু সমূহ রাষ্ট্রীয় </a:t>
            </a:r>
            <a:r>
              <a:rPr lang="bn-BD" sz="3600" dirty="0">
                <a:solidFill>
                  <a:srgbClr val="00B050"/>
                </a:solidFill>
              </a:rPr>
              <a:t>সম্পদ যা আমাদের নিকট আমানত।  </a:t>
            </a:r>
            <a:endParaRPr lang="en-GB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3" y="1371600"/>
            <a:ext cx="5972175" cy="329339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61" y="5211585"/>
            <a:ext cx="5274672" cy="8388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71703" y="87159"/>
            <a:ext cx="495493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আমানত রক্ষার গুরুত্ব</a:t>
            </a:r>
            <a:endParaRPr lang="en-US" sz="4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480" y="5319060"/>
            <a:ext cx="872966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bn-BD" sz="3200" b="1" dirty="0" smtClean="0"/>
              <a:t>অর্থ:‘নিশ্চয় আল্লাহ খেয়ানতকারীকে পছন্দ করে না ।’ </a:t>
            </a:r>
            <a:r>
              <a:rPr lang="bn-BD" sz="2400" b="1" dirty="0" smtClean="0"/>
              <a:t>(সূরা আনফাল</a:t>
            </a:r>
            <a:r>
              <a:rPr lang="bn-BD" sz="2400" b="1" dirty="0"/>
              <a:t>-</a:t>
            </a:r>
            <a:r>
              <a:rPr lang="bn-BD" sz="2400" b="1" dirty="0" smtClean="0"/>
              <a:t> ৫৮) 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2164160" y="5421968"/>
            <a:ext cx="49023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3600" dirty="0" smtClean="0"/>
              <a:t>এ সম্পর্কে আল্লাহ তাআলা বলেন-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393845" y="797940"/>
            <a:ext cx="599074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2800" dirty="0" smtClean="0"/>
              <a:t>আমানতের খেয়ানতকারী ব্যক্তি আল্লাহর কাছে ঘৃণিত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06700" y="4682986"/>
            <a:ext cx="7919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bn-BD" sz="3200" dirty="0"/>
              <a:t>নদী নালা, বালুচর রাষ্ট্রীয় সম্পদ যা আমাদের নিকট আমানত। 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3231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1463" y="4679577"/>
            <a:ext cx="8643937" cy="138504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bn-BD" sz="4000" b="1" dirty="0" smtClean="0">
                <a:solidFill>
                  <a:schemeClr val="tx1"/>
                </a:solidFill>
                <a:effectLst/>
              </a:rPr>
              <a:t>আমানত রক্ষা করতে হবে এমন কয়েকটি ক্ষেত্রের তালিকা তৈরি কর ।   </a:t>
            </a:r>
            <a:endParaRPr lang="en-US" sz="40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0078" y="351740"/>
            <a:ext cx="6747793" cy="609600"/>
          </a:xfrm>
          <a:prstGeom prst="rect">
            <a:avLst/>
          </a:prstGeom>
          <a:noFill/>
          <a:ln/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b="1" dirty="0">
                <a:solidFill>
                  <a:schemeClr val="tx1"/>
                </a:solidFill>
              </a:rPr>
              <a:t>প্রতিটি </a:t>
            </a:r>
            <a:r>
              <a:rPr lang="bn-BD" sz="4400" b="1" dirty="0" smtClean="0">
                <a:solidFill>
                  <a:schemeClr val="tx1"/>
                </a:solidFill>
              </a:rPr>
              <a:t>দলে </a:t>
            </a:r>
            <a:r>
              <a:rPr lang="en-US" sz="4400" b="1" dirty="0" err="1" smtClean="0">
                <a:solidFill>
                  <a:schemeClr val="tx1"/>
                </a:solidFill>
              </a:rPr>
              <a:t>যেকো</a:t>
            </a:r>
            <a:r>
              <a:rPr lang="bn-IN" sz="4400" b="1" dirty="0" smtClean="0">
                <a:solidFill>
                  <a:schemeClr val="tx1"/>
                </a:solidFill>
              </a:rPr>
              <a:t>নো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একজন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bn-IN" sz="4400" b="1" dirty="0" smtClean="0">
                <a:solidFill>
                  <a:schemeClr val="tx1"/>
                </a:solidFill>
              </a:rPr>
              <a:t>লি</a:t>
            </a:r>
            <a:r>
              <a:rPr lang="bn-BD" sz="4400" b="1" dirty="0" smtClean="0">
                <a:solidFill>
                  <a:schemeClr val="tx1"/>
                </a:solidFill>
              </a:rPr>
              <a:t>খবে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85197" y="1632144"/>
            <a:ext cx="2125246" cy="79411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</a:rPr>
              <a:t>দলীয় কাজ 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24-Point Star 10"/>
          <p:cNvSpPr/>
          <p:nvPr/>
        </p:nvSpPr>
        <p:spPr>
          <a:xfrm>
            <a:off x="7042055" y="2816588"/>
            <a:ext cx="1801907" cy="1378857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৭+৫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23832" y="1077420"/>
            <a:ext cx="4913194" cy="3500365"/>
            <a:chOff x="1323832" y="1077420"/>
            <a:chExt cx="4913194" cy="35003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2" y="1077420"/>
              <a:ext cx="4913194" cy="3500365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1323832" y="1099768"/>
              <a:ext cx="4872251" cy="79411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accent2"/>
                  </a:solidFill>
                </a:rPr>
                <a:t>বিদ্যালয়ের আসবাব পত্র </a:t>
              </a:r>
              <a:endParaRPr lang="en-US" sz="4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9188648" y="6268244"/>
            <a:ext cx="564952" cy="428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1463" y="3505200"/>
            <a:ext cx="8743949" cy="90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493" indent="-571493">
              <a:buFont typeface="Wingdings" pitchFamily="2" charset="2"/>
              <a:buChar char="v"/>
              <a:defRPr/>
            </a:pP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‘নিশ্চয় আল্লাহ খিয়ানতকারীকে পছন্দ করেন না’ </a:t>
            </a: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 কোন 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সূরার আয়াত?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368694" y="462241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587282" y="2137608"/>
            <a:ext cx="3489918" cy="5937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ফাসিকের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602458" y="5245977"/>
            <a:ext cx="2913381" cy="621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তাকাসুর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88261" y="2816680"/>
            <a:ext cx="3750339" cy="584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কাফিরের </a:t>
            </a:r>
            <a:endParaRPr lang="bn-BD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85751" y="2137243"/>
            <a:ext cx="3752850" cy="5759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মুশরিকের	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36426" y="4500597"/>
            <a:ext cx="2735386" cy="6714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sz="40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তাকাসুর </a:t>
            </a:r>
            <a:endParaRPr lang="bn-BD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648200" y="2819400"/>
            <a:ext cx="3429000" cy="5481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মুনাফিকের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85046" y="5245707"/>
            <a:ext cx="2739154" cy="6216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আনফাল  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9569" y="1170465"/>
            <a:ext cx="8479631" cy="8512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571493" indent="-571493">
              <a:buFont typeface="Wingdings" pitchFamily="2" charset="2"/>
              <a:buChar char="v"/>
            </a:pP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আমানতের খিয়ানত করা কীসের লক্ষণ?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551784" y="4516278"/>
            <a:ext cx="2921192" cy="5557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কুরাইশ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672444" y="185480"/>
            <a:ext cx="4696751" cy="73648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5" name="Picture 44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367480" y="170352"/>
            <a:ext cx="5693195" cy="83343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11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4" grpId="1"/>
      <p:bldP spid="34" grpId="2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9679186" y="6268243"/>
            <a:ext cx="564952" cy="4282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mtClean="0"/>
              <a:t>   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2020569" y="334397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81200" y="152400"/>
            <a:ext cx="4696751" cy="81416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7" name="Picture 2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676400" y="152400"/>
            <a:ext cx="5693195" cy="83343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9" name="Rectangle 28"/>
          <p:cNvSpPr/>
          <p:nvPr/>
        </p:nvSpPr>
        <p:spPr>
          <a:xfrm>
            <a:off x="319087" y="1085850"/>
            <a:ext cx="4724400" cy="548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 আমানত রক্ষা করব-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629275" y="5562600"/>
            <a:ext cx="2236969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ii 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90587" y="4795837"/>
            <a:ext cx="1981200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bn-BD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3450" y="5453063"/>
            <a:ext cx="1887516" cy="548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iii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05476" y="4838701"/>
            <a:ext cx="2061293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ii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00111" y="1771650"/>
            <a:ext cx="5014913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 শান্তি রক্ষায়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81062" y="2469467"/>
            <a:ext cx="5091114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অপরের কল্যাণের কথা ভেবে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1061" y="3109913"/>
            <a:ext cx="5105401" cy="64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 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সমাজে মর্যাদাশীল হতে 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5762" y="3910013"/>
            <a:ext cx="3921726" cy="6400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?</a:t>
            </a:r>
            <a:endParaRPr lang="bn-BD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62000" y="663386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000" dirty="0" smtClean="0">
                <a:solidFill>
                  <a:schemeClr val="tx1"/>
                </a:solidFill>
                <a:effectLst>
                  <a:glow rad="101600">
                    <a:srgbClr val="00AFEF">
                      <a:alpha val="60000"/>
                    </a:srgbClr>
                  </a:glow>
                </a:effectLst>
              </a:rPr>
              <a:t>আগামীকাল এই প্রশ্নের উত্তর লিখে নিয়ে আসবে</a:t>
            </a:r>
            <a:endParaRPr lang="en-US" sz="4000" dirty="0">
              <a:solidFill>
                <a:schemeClr val="tx1"/>
              </a:solidFill>
              <a:effectLst>
                <a:glow rad="101600">
                  <a:srgbClr val="00AFEF">
                    <a:alpha val="60000"/>
                  </a:srgb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476" y="4499157"/>
            <a:ext cx="84496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bn-BD" sz="4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‘আমানত রক্ষা করা  আমাদের </a:t>
            </a:r>
            <a:r>
              <a:rPr lang="bn-IN" sz="4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ঈ</a:t>
            </a:r>
            <a:r>
              <a:rPr lang="bn-BD" sz="4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মানের দায়িত্ব’ উক্তিটি বিশ্লেষণ কর</a:t>
            </a:r>
            <a:r>
              <a:rPr lang="en-US" sz="4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। </a:t>
            </a:r>
            <a:endParaRPr lang="en-US" sz="4800" dirty="0">
              <a:effectLst>
                <a:glow rad="101600">
                  <a:srgbClr val="00B050">
                    <a:alpha val="60000"/>
                  </a:srgbClr>
                </a:glo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66479" y="1381249"/>
            <a:ext cx="4000756" cy="2737349"/>
            <a:chOff x="4766479" y="1381249"/>
            <a:chExt cx="4000756" cy="27373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80" y="1381249"/>
              <a:ext cx="4000755" cy="273734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66479" y="3464919"/>
              <a:ext cx="4000755" cy="5202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rgbClr val="FFFF00"/>
                  </a:solidFill>
                </a:rPr>
                <a:t>হলমার্ক কেলেংকারীর হোতা </a:t>
              </a:r>
              <a:endParaRPr lang="en-GB" sz="3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1459" y="1358963"/>
            <a:ext cx="4240957" cy="2822280"/>
            <a:chOff x="421459" y="1358963"/>
            <a:chExt cx="4240957" cy="28222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9" y="1358963"/>
              <a:ext cx="4136893" cy="282228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202038" y="2015227"/>
              <a:ext cx="3460378" cy="5759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bn-BD" sz="4800" dirty="0" smtClean="0">
                  <a:solidFill>
                    <a:schemeClr val="tx1"/>
                  </a:solidFill>
                </a:rPr>
                <a:t>বিদ্যালয়ের ফ্যান</a:t>
              </a:r>
              <a:endParaRPr lang="bn-BD" sz="4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9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4" y="265150"/>
            <a:ext cx="9015412" cy="2514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dirty="0" smtClean="0">
                <a:solidFill>
                  <a:srgbClr val="CCFF99"/>
                </a:solidFill>
              </a:rPr>
              <a:t>আল্লাহ হাফেজ </a:t>
            </a:r>
            <a:endParaRPr lang="en-US" dirty="0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11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গোলাম জাওহার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কলেজ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ফরিদপুর।</a:t>
            </a:r>
            <a:endParaRPr lang="bn-BD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সাখাওয়াৎ হোসেন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1528" y="6415085"/>
            <a:ext cx="2143126" cy="357187"/>
          </a:xfrm>
        </p:spPr>
        <p:txBody>
          <a:bodyPr/>
          <a:lstStyle/>
          <a:p>
            <a:fld id="{4E7E5AC8-3C83-44F2-A42C-3F97629523CE}" type="datetime10">
              <a:rPr lang="bn-BD" sz="1200" smtClean="0">
                <a:latin typeface="NikoshBAN" panose="02000000000000000000" pitchFamily="2" charset="0"/>
              </a:rPr>
              <a:t>রবিবার, 16 অক্টোবর 2016</a:t>
            </a:fld>
            <a:endParaRPr lang="en-US" sz="1200" dirty="0">
              <a:latin typeface="NikoshBAN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2439" y="6385411"/>
            <a:ext cx="428624" cy="386861"/>
          </a:xfrm>
        </p:spPr>
        <p:txBody>
          <a:bodyPr/>
          <a:lstStyle/>
          <a:p>
            <a:fld id="{B6C7F854-B571-47C3-B81D-C3C225D692F2}" type="slidenum">
              <a:rPr lang="en-US" sz="1600" smtClean="0"/>
              <a:t>2</a:t>
            </a:fld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76" y="0"/>
            <a:ext cx="9286875" cy="7715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998" y="3051567"/>
            <a:ext cx="1398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16600" dirty="0" err="1">
                <a:solidFill>
                  <a:srgbClr val="FF0000"/>
                </a:solidFill>
              </a:rPr>
              <a:t>স্বা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993321" y="3054018"/>
            <a:ext cx="1164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92D050"/>
                </a:solidFill>
              </a:rPr>
              <a:t>গ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3702" y="3194443"/>
            <a:ext cx="13821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chemeClr val="accent2"/>
                </a:solidFill>
              </a:rPr>
              <a:t>ত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019334" y="3190770"/>
            <a:ext cx="127631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7030A0"/>
                </a:solidFill>
              </a:rPr>
              <a:t>ম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016" y="6394080"/>
            <a:ext cx="276970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29150" y="1300163"/>
            <a:ext cx="24493" cy="46125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853039" y="1070577"/>
            <a:ext cx="3792537" cy="4883326"/>
            <a:chOff x="4632120" y="957969"/>
            <a:chExt cx="3792537" cy="4883326"/>
          </a:xfrm>
        </p:grpSpPr>
        <p:pic>
          <p:nvPicPr>
            <p:cNvPr id="14" name="Picture 13" descr="7_BV_Islam.pdf - Adobe Reade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2" t="24327" r="30377" b="3625"/>
            <a:stretch/>
          </p:blipFill>
          <p:spPr>
            <a:xfrm>
              <a:off x="4632120" y="957969"/>
              <a:ext cx="3792537" cy="488332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967988" y="2824163"/>
              <a:ext cx="3282510" cy="1508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BD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অধ্যায়ঃ </a:t>
              </a:r>
              <a:r>
                <a:rPr lang="en-US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৪র্থ</a:t>
              </a:r>
              <a:r>
                <a:rPr lang="en-US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(আখলাক) </a:t>
              </a:r>
              <a:endParaRPr lang="bn-BD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2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পাঠঃ ০৫ </a:t>
              </a:r>
              <a:endParaRPr lang="bn-IN" sz="3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3200" b="1" dirty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সময়ঃ ৫০ মিনিট</a:t>
              </a:r>
              <a:r>
                <a:rPr lang="bn-BD" sz="3200" b="1" dirty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IN" sz="32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3200400" y="274320"/>
            <a:ext cx="2564805" cy="64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4753" y="1019331"/>
            <a:ext cx="4062335" cy="48867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397239" y="3121064"/>
            <a:ext cx="408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</a:t>
            </a:r>
          </a:p>
          <a:p>
            <a:pPr algn="ctr"/>
            <a:r>
              <a:rPr lang="bn-BD" sz="20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0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bn-BD" sz="2000" b="1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28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2800" b="1" dirty="0" smtClean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1116884"/>
            <a:ext cx="2586036" cy="2142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0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 animBg="1"/>
      <p:bldP spid="6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A3EE-D2B2-464B-BEE7-483FE63297FC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6892" y="281869"/>
            <a:ext cx="7620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 smtClean="0">
                <a:latin typeface="Saroda" pitchFamily="2" charset="0"/>
              </a:rPr>
              <a:t>ভিডিওটি দেখ এবং উত্তর দাও </a:t>
            </a:r>
            <a:endParaRPr lang="en-US" sz="5400" dirty="0" err="1" smtClean="0"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468" y="4742099"/>
            <a:ext cx="863255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>
                <a:latin typeface="Saroda" pitchFamily="2" charset="0"/>
              </a:rPr>
              <a:t>গচ্ছিত অন্যের টাকা পয়সা আমাদের নিকট কী স্বরুপ ?</a:t>
            </a:r>
            <a:endParaRPr lang="en-US" sz="4000" dirty="0" err="1">
              <a:latin typeface="Sarod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0659" y="4742099"/>
            <a:ext cx="282801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/>
            <a:r>
              <a:rPr lang="bn-BD" sz="4800" dirty="0">
                <a:latin typeface="Saroda" pitchFamily="2" charset="0"/>
              </a:rPr>
              <a:t>আমানত স্বরুপ</a:t>
            </a:r>
            <a:endParaRPr lang="en-US" sz="4800" dirty="0" err="1"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00025" y="6394399"/>
            <a:ext cx="2758587" cy="372161"/>
          </a:xfrm>
        </p:spPr>
        <p:txBody>
          <a:bodyPr/>
          <a:lstStyle/>
          <a:p>
            <a:fld id="{BD5D4128-3DA5-4423-81B9-A539F43574E4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00804" y="319123"/>
            <a:ext cx="5463384" cy="637489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dirty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5400" dirty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  </a:t>
            </a:r>
            <a:endParaRPr lang="en-US" sz="5400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0827" y="1525688"/>
            <a:ext cx="5658905" cy="3642865"/>
            <a:chOff x="1565328" y="595790"/>
            <a:chExt cx="5658905" cy="36428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804" y="1370706"/>
              <a:ext cx="5623429" cy="2867949"/>
            </a:xfrm>
            <a:prstGeom prst="rect">
              <a:avLst/>
            </a:prstGeom>
          </p:spPr>
        </p:pic>
        <p:sp>
          <p:nvSpPr>
            <p:cNvPr id="11" name="Rounded Rectangular Callout 10"/>
            <p:cNvSpPr/>
            <p:nvPr/>
          </p:nvSpPr>
          <p:spPr>
            <a:xfrm>
              <a:off x="1565328" y="595790"/>
              <a:ext cx="5594887" cy="637489"/>
            </a:xfrm>
            <a:prstGeom prst="wedgeRoundRectCallout">
              <a:avLst>
                <a:gd name="adj1" fmla="val -18320"/>
                <a:gd name="adj2" fmla="val 365559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BD" sz="48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বিদ্যালয়ের আসবাব পত্র</a:t>
              </a:r>
              <a:endPara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02" y="5439905"/>
            <a:ext cx="4125095" cy="7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2887" y="1545466"/>
            <a:ext cx="6248400" cy="6400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rtlCol="0" anchor="ctr" anchorCtr="0">
            <a:no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.........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55509" y="201682"/>
            <a:ext cx="2851737" cy="78107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6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821" y="2411194"/>
            <a:ext cx="8172451" cy="2769989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১।  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আমানত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সম্পর্কে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২।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আমানত 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রক্ষার গুরুত্ব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আমান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তের </a:t>
            </a:r>
            <a:r>
              <a:rPr lang="bn-BD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খেয়ানতের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পরিণতি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4660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1" y="1002179"/>
            <a:ext cx="3310598" cy="3046316"/>
          </a:xfrm>
          <a:prstGeom prst="rect">
            <a:avLst/>
          </a:prstGeom>
        </p:spPr>
      </p:pic>
      <p:sp>
        <p:nvSpPr>
          <p:cNvPr id="6" name="Date Placeholder 1"/>
          <p:cNvSpPr txBox="1">
            <a:spLocks/>
          </p:cNvSpPr>
          <p:nvPr/>
        </p:nvSpPr>
        <p:spPr>
          <a:xfrm>
            <a:off x="220980" y="6394080"/>
            <a:ext cx="2750820" cy="37216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j-lt"/>
                <a:ea typeface="+mn-ea"/>
                <a:cs typeface="NikoshBAN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FFD7B-8825-402A-BBD0-D3C94D1B8D5F}" type="datetime10">
              <a:rPr lang="bn-BD" smtClean="0"/>
              <a:pPr/>
              <a:t>রবিবার, 16 অক্টোবর 2016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645576" y="6386731"/>
            <a:ext cx="422030" cy="38686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F854-B571-47C3-B81D-C3C225D692F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08981" y="4042008"/>
            <a:ext cx="21002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গচ্ছিত রাখা </a:t>
            </a:r>
            <a:endParaRPr lang="bn-BD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6651" y="4104935"/>
            <a:ext cx="227177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দায়িত্বে রাখা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830" y="4892774"/>
            <a:ext cx="884662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3600" dirty="0" smtClean="0">
                <a:latin typeface="Saroda" pitchFamily="2" charset="0"/>
              </a:rPr>
              <a:t>গচ্ছিত বা দায়িত্বে রাখা বস্তু সযত্নে রেখে এর মালিকের কাছে যথাযথ ভাবে ফেরত দেওয়াকে আমানত রক্ষা বলে।  </a:t>
            </a:r>
            <a:endParaRPr lang="en-US" sz="3600" dirty="0" err="1" smtClean="0">
              <a:latin typeface="Saroda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43490" y="128588"/>
            <a:ext cx="6447076" cy="866698"/>
            <a:chOff x="1243490" y="95170"/>
            <a:chExt cx="6447076" cy="914400"/>
          </a:xfrm>
        </p:grpSpPr>
        <p:sp>
          <p:nvSpPr>
            <p:cNvPr id="11" name="Rectangle 10"/>
            <p:cNvSpPr/>
            <p:nvPr/>
          </p:nvSpPr>
          <p:spPr>
            <a:xfrm>
              <a:off x="5999077" y="95170"/>
              <a:ext cx="1691489" cy="91440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bn-BD" sz="54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BD" sz="6600" dirty="0">
                  <a:latin typeface="NikoshBAN" panose="02000000000000000000" pitchFamily="2" charset="0"/>
                  <a:cs typeface="NikoshBAN" panose="02000000000000000000" pitchFamily="2" charset="0"/>
                </a:rPr>
                <a:t>অর্থ-</a:t>
              </a:r>
              <a:r>
                <a:rPr lang="bn-BD" sz="5400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5400" dirty="0"/>
            </a:p>
          </p:txBody>
        </p:sp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4" b="16951"/>
            <a:stretch/>
          </p:blipFill>
          <p:spPr>
            <a:xfrm>
              <a:off x="1243490" y="120481"/>
              <a:ext cx="4769875" cy="88710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98" y="1277237"/>
            <a:ext cx="3333750" cy="27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54FFD7B-8825-402A-BBD0-D3C94D1B8D5F}" type="datetime10">
              <a:rPr lang="bn-BD" smtClean="0"/>
              <a:t>রবিবার, 16 অক্টোবর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B6C7F854-B571-47C3-B81D-C3C225D692F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৯২ হাজার বস্তা সার আত্মসাতের ঘটনায় গুদাম রক্ষক আটক-CHANNEL 24 YOUTUBE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4613" y="1494544"/>
            <a:ext cx="3988975" cy="299173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71548" y="336451"/>
            <a:ext cx="7238999" cy="781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ভিডিওটি মোনযোগ দিয়ে দেখ এবং বল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4325" y="4881124"/>
            <a:ext cx="8829675" cy="7810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ctr">
              <a:buFont typeface="Wingdings" panose="05000000000000000000" pitchFamily="2" charset="2"/>
              <a:buChar char="v"/>
              <a:defRPr/>
            </a:pP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যিনি এ কাজ করেছেন তাকে আমরা কী বলব?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6828" y="4825796"/>
            <a:ext cx="6679445" cy="7810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ctr">
              <a:buFont typeface="Wingdings" panose="05000000000000000000" pitchFamily="2" charset="2"/>
              <a:buChar char="v"/>
              <a:defRPr/>
            </a:pP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গুদাম রক্ষকের প্রকৃত কাজ কী?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5964" y="4935231"/>
            <a:ext cx="8329612" cy="7810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ctr">
              <a:buFont typeface="Wingdings" panose="05000000000000000000" pitchFamily="2" charset="2"/>
              <a:buChar char="v"/>
              <a:defRPr/>
            </a:pP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 এ কাজকে আমরা কী বলতে পারি ?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33805" y="918537"/>
            <a:ext cx="4706965" cy="3497072"/>
            <a:chOff x="633805" y="918537"/>
            <a:chExt cx="4706965" cy="3497072"/>
          </a:xfrm>
        </p:grpSpPr>
        <p:pic>
          <p:nvPicPr>
            <p:cNvPr id="22" name="Picture 21" descr="qwqw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3834" y="1026319"/>
              <a:ext cx="4016936" cy="338929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33805" y="918537"/>
              <a:ext cx="32319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bn-BD" sz="4800" dirty="0" smtClean="0"/>
                <a:t>বিদ্যালয়ের বাল্ব </a:t>
              </a:r>
              <a:endParaRPr lang="en-US" sz="48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220980" y="6394080"/>
            <a:ext cx="2807970" cy="37216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j-lt"/>
                <a:ea typeface="+mn-ea"/>
                <a:cs typeface="NikoshBAN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FFD7B-8825-402A-BBD0-D3C94D1B8D5F}" type="datetime10">
              <a:rPr lang="bn-BD" smtClean="0"/>
              <a:pPr/>
              <a:t>রবিবার, 16 অক্টোবর 2016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645576" y="6386731"/>
            <a:ext cx="422030" cy="38686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F854-B571-47C3-B81D-C3C225D692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C21A24-B77D-444C-8835-94836512B158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/>
          </a:p>
        </p:txBody>
      </p:sp>
      <p:sp>
        <p:nvSpPr>
          <p:cNvPr id="16" name="Rounded Rectangle 15"/>
          <p:cNvSpPr/>
          <p:nvPr/>
        </p:nvSpPr>
        <p:spPr>
          <a:xfrm>
            <a:off x="2769703" y="232737"/>
            <a:ext cx="32004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একক কাজ</a:t>
            </a:r>
            <a:endParaRPr lang="en-US" sz="5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57033" y="4513219"/>
            <a:ext cx="6401068" cy="1366866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আমানতের বিপরীত কাজকে কী বলে? </a:t>
            </a: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খিয়ানতকারী  কাকে </a:t>
            </a:r>
            <a:r>
              <a:rPr lang="bn-BD" sz="3600" smtClean="0">
                <a:solidFill>
                  <a:schemeClr val="tx1"/>
                </a:solidFill>
              </a:rPr>
              <a:t>বলে । 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24-Point Star 17"/>
          <p:cNvSpPr/>
          <p:nvPr/>
        </p:nvSpPr>
        <p:spPr>
          <a:xfrm>
            <a:off x="6241852" y="1874489"/>
            <a:ext cx="2376488" cy="2245270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381631" y="419100"/>
            <a:ext cx="20969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সময়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93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1879</TotalTime>
  <Words>1038</Words>
  <Application>Microsoft Office PowerPoint</Application>
  <PresentationFormat>On-screen Show (4:3)</PresentationFormat>
  <Paragraphs>177</Paragraphs>
  <Slides>19</Slides>
  <Notes>17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saiful</dc:creator>
  <cp:lastModifiedBy>User</cp:lastModifiedBy>
  <cp:revision>485</cp:revision>
  <dcterms:created xsi:type="dcterms:W3CDTF">2014-10-17T17:34:05Z</dcterms:created>
  <dcterms:modified xsi:type="dcterms:W3CDTF">2016-10-16T03:33:04Z</dcterms:modified>
  <cp:contentStatus/>
</cp:coreProperties>
</file>